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57" r:id="rId6"/>
    <p:sldId id="261" r:id="rId7"/>
    <p:sldId id="279" r:id="rId8"/>
    <p:sldId id="259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80" r:id="rId22"/>
    <p:sldId id="281" r:id="rId23"/>
    <p:sldId id="277" r:id="rId24"/>
    <p:sldId id="262" r:id="rId25"/>
    <p:sldId id="282" r:id="rId26"/>
    <p:sldId id="263" r:id="rId27"/>
    <p:sldId id="283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3" Type="http://schemas.openxmlformats.org/officeDocument/2006/relationships/tags" Target="tags/tag90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8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pic" idx="1"/>
          </p:nvPr>
        </p:nvSpPr>
        <p:spPr>
          <a:xfrm>
            <a:off x="609600" y="1600205"/>
            <a:ext cx="109728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939D0-4DED-4B58-B7F1-FA3F3397EAA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zh-CN"/>
              <a:t>空白演示</a:t>
            </a:r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2400"/>
              <a:t>ggplot() 初始化绘图，相当于打开了一张纸，准备画画。</a:t>
            </a:r>
            <a:endParaRPr lang="zh-CN" altLang="en-US" sz="2400"/>
          </a:p>
          <a:p>
            <a:r>
              <a:rPr lang="zh-CN" altLang="en-US" sz="2400"/>
              <a:t>ggplot(data = penguins) 表示使用penguins这个数据框来画图。</a:t>
            </a:r>
            <a:endParaRPr lang="zh-CN" altLang="en-US" sz="2400"/>
          </a:p>
          <a:p>
            <a:r>
              <a:rPr lang="zh-CN" altLang="en-US" sz="2400"/>
              <a:t>+表示添加图层。</a:t>
            </a:r>
            <a:endParaRPr lang="zh-CN" altLang="en-US" sz="2400"/>
          </a:p>
          <a:p>
            <a:r>
              <a:rPr lang="zh-CN" altLang="en-US" sz="2400"/>
              <a:t>geom_point()表示绘制散点图。</a:t>
            </a:r>
            <a:endParaRPr lang="zh-CN" altLang="en-US" sz="2400"/>
          </a:p>
          <a:p>
            <a:r>
              <a:rPr lang="zh-CN" altLang="en-US" sz="2400"/>
              <a:t>aes()表示数值和视觉属性之间的映射。</a:t>
            </a:r>
            <a:endParaRPr lang="zh-CN" altLang="en-US" sz="2400"/>
          </a:p>
          <a:p>
            <a:r>
              <a:rPr lang="zh-CN" altLang="en-US" sz="2400"/>
              <a:t>aes(x = bill_length_mm, y = bill_depth_mm)，意思是变量bill_length_mm作为（映射为）x轴方向的位置，变量bill_depth_mm作为（映射为）y轴方向的位置。</a:t>
            </a:r>
            <a:endParaRPr lang="zh-CN" altLang="en-US" sz="2400"/>
          </a:p>
          <a:p>
            <a:r>
              <a:rPr lang="zh-CN" altLang="en-US" sz="2400"/>
              <a:t>aes()除了位置上映射，还可以实现色彩、形状或透明度等视觉属性的映射。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8590" y="1507490"/>
            <a:ext cx="6807200" cy="4724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刚才看到的是位置上的映射，ggplot()还包含了颜色、形状以及透明度等图形属性的映射，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比如我们在aes()里增加一个颜色映射color = species, 这样做就是希望，不同的企鹅类型, 用不同的颜色来表现。这里，企鹅类型有三组，那么就用三种不同的颜色来表示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ggplot(penguins) +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geom_point(aes(x = bill_length_mm, y = bill_depth_mm, </a:t>
            </a:r>
            <a:r>
              <a:rPr lang="zh-CN" altLang="en-US" b="1"/>
              <a:t>color = species</a:t>
            </a:r>
            <a:r>
              <a:rPr lang="zh-CN" altLang="en-US"/>
              <a:t>))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3515" y="2032635"/>
            <a:ext cx="6861810" cy="4759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7705" y="1452880"/>
            <a:ext cx="81514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此图绘制不同类型的企鹅，嘴峰长度与嘴峰深度散点图，并用颜色来实现了分组。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400"/>
              <a:t>ggplot(penguins) +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geom_point(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aes(x = bill_length_mm, y = bill_depth_mm, color = species, </a:t>
            </a:r>
            <a:r>
              <a:rPr lang="zh-CN" altLang="en-US" sz="1400" b="1"/>
              <a:t>alpha = sex</a:t>
            </a:r>
            <a:r>
              <a:rPr lang="zh-CN" altLang="en-US" sz="1400"/>
              <a:t>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)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1185" y="2664460"/>
            <a:ext cx="5490845" cy="3936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geom_point() 可以画散点图，也可以使用geom_smooth()绘制平滑曲线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ggplot(penguins) +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geom_smooth(aes(x = bill_length_mm, y = bill_depth_mm))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## `geom_smooth()` using method = 'loess' and formula 'y ~ x'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0795" y="2997200"/>
            <a:ext cx="5032375" cy="34366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1400"/>
              <a:t>ggplot(penguins) +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geom_smooth(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aes(x = bill_length_mm, y = bill_depth_mm),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</a:t>
            </a:r>
            <a:r>
              <a:rPr lang="zh-CN" altLang="en-US" sz="1400" b="1"/>
              <a:t>method = "lm"</a:t>
            </a:r>
            <a:r>
              <a:rPr lang="zh-CN" altLang="en-US" sz="1400"/>
              <a:t>   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## `geom_smooth()` using formula 'y ~ x'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8690" y="1447800"/>
            <a:ext cx="5593715" cy="3962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图层叠加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400"/>
              <a:t>ggplot(penguins) +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geom_point(aes(x = bill_length_mm, y = bill_depth_mm)) +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geom_smooth(aes(x = bill_length_mm, y = bill_depth_mm))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## `geom_smooth()` using method = 'loess' and formula 'y ~ x'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9960" y="3016885"/>
            <a:ext cx="5022215" cy="34575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3860" y="1490345"/>
            <a:ext cx="6041390" cy="5207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</a:t>
            </a:r>
            <a:r>
              <a:rPr lang="zh-CN" altLang="en-US"/>
              <a:t>用于空间图</a:t>
            </a:r>
            <a:r>
              <a:rPr lang="en-US" altLang="zh-CN"/>
              <a:t>--RgoogleMaps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0320" y="1339215"/>
            <a:ext cx="6580505" cy="5352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  <p:sp>
        <p:nvSpPr>
          <p:cNvPr id="194072" name="矩形 194071"/>
          <p:cNvSpPr/>
          <p:nvPr/>
        </p:nvSpPr>
        <p:spPr>
          <a:xfrm>
            <a:off x="0" y="2060848"/>
            <a:ext cx="12192000" cy="1872208"/>
          </a:xfrm>
          <a:prstGeom prst="rect">
            <a:avLst/>
          </a:prstGeom>
          <a:solidFill>
            <a:srgbClr val="006600"/>
          </a:solidFill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/>
            <a:endParaRPr lang="zh-CN" altLang="en-US" sz="4800" b="1" spc="225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63676" y="2213038"/>
            <a:ext cx="8064896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48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语言数据实操</a:t>
            </a:r>
            <a:endParaRPr lang="zh-CN" altLang="en-US" sz="4800" b="1" spc="22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ctr"/>
            <a:r>
              <a:rPr lang="en-US" altLang="zh-CN" sz="3200" b="1" spc="2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 for </a:t>
            </a:r>
            <a:r>
              <a:rPr lang="en-US" altLang="zh-CN" sz="3200" b="1" cap="all" spc="230" dirty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STATISTICS &amp; Data mining</a:t>
            </a:r>
            <a:endParaRPr lang="en-US" altLang="zh-CN" sz="3200" b="1" cap="all" spc="230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3476" y="4724946"/>
            <a:ext cx="20065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经济管理学院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王正聪</a:t>
            </a:r>
            <a:endParaRPr lang="en-US" altLang="zh-CN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116632"/>
            <a:ext cx="2916233" cy="696284"/>
          </a:xfrm>
          <a:prstGeom prst="rect">
            <a:avLst/>
          </a:prstGeom>
        </p:spPr>
      </p:pic>
      <p:pic>
        <p:nvPicPr>
          <p:cNvPr id="3" name="박재범 (Jay Park) - Need To Know Official Music Video [TubeRipp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62662" y="259055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67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</a:t>
            </a:r>
            <a:r>
              <a:rPr lang="zh-CN" altLang="en-US">
                <a:sym typeface="+mn-ea"/>
              </a:rPr>
              <a:t>用于空间图</a:t>
            </a:r>
            <a:r>
              <a:rPr lang="en-US" altLang="zh-CN">
                <a:sym typeface="+mn-ea"/>
              </a:rPr>
              <a:t>--</a:t>
            </a:r>
            <a:r>
              <a:rPr lang="zh-CN" altLang="en-US"/>
              <a:t>leaflet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6075" y="2813685"/>
            <a:ext cx="5401945" cy="3830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42745" y="1651635"/>
            <a:ext cx="92284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https://xiangyun.rbind.io/2022/02/maps-in-r/#%E7%A4%BA%E4%BE%8B%E7%BE%8E%E5%9B%BD%E6%97%A7%E9%87%91%E5%B1%B1%E7%8A%AF%E7%BD%AA%E6%95%B0%E6%8D%AE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图片保存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可以使用ggsave()函数，将图片保存为所需要的格式，如”.pdf”, “.png”等， 还可以指定图片的高度和宽度，默认units是英寸，也可以使用”cm”, or “mm”.</a:t>
            </a:r>
            <a:endParaRPr lang="zh-CN" altLang="en-US"/>
          </a:p>
          <a:p>
            <a:pPr marL="0" indent="0">
              <a:buNone/>
            </a:pPr>
            <a:endParaRPr lang="zh-CN" altLang="en-US" sz="600"/>
          </a:p>
          <a:p>
            <a:pPr marL="0" indent="0">
              <a:buNone/>
            </a:pPr>
            <a:endParaRPr lang="zh-CN" altLang="en-US" sz="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7205" y="2564130"/>
            <a:ext cx="6235700" cy="3149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练习</a:t>
            </a:r>
            <a:r>
              <a:rPr lang="en-US" altLang="zh-CN"/>
              <a:t>--</a:t>
            </a:r>
            <a:r>
              <a:rPr lang="zh-CN" altLang="en-US"/>
              <a:t>相关数据集使用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以三个数据集解释ggplot2的使用。第一个是lattice包中的singer数据集，它包括纽约合唱团歌手的高度和语音变量。第二个是mtcars数据集，它包含32辆汽车的详细信息。最后一个是car包中的Salaries数据集，它包含大学教授的收入信息，并用来探索性别差异对它们收入的影响。这些数据集提供了各种可视化的挑战。https://github.com/puhmli/R-for-statistics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ggplot2数据可视化训练-day3.docx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/>
              <a:t>diamonds </a:t>
            </a:r>
            <a:r>
              <a:rPr lang="zh-CN" altLang="en-US"/>
              <a:t>数据集</a:t>
            </a:r>
            <a:r>
              <a:rPr lang="en-US" altLang="zh-CN"/>
              <a:t>ggplot2 </a:t>
            </a:r>
            <a:r>
              <a:rPr lang="zh-CN" altLang="en-US"/>
              <a:t>实战</a:t>
            </a:r>
            <a:r>
              <a:rPr lang="zh-CN" altLang="en-US">
                <a:sym typeface="+mn-ea"/>
              </a:rPr>
              <a:t>https://github.com/puhmli/R-for-statistics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ggplot-diamonds-day3.docx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泰坦尼克号数据集</a:t>
            </a:r>
            <a:r>
              <a:rPr lang="en-US" altLang="zh-CN"/>
              <a:t>--ggplot</a:t>
            </a:r>
            <a:r>
              <a:rPr lang="zh-CN" altLang="en-US"/>
              <a:t>数据分析续集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https://github.com/puhmli/R-for-statistics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泰坦尼克号数据训练2-day3&amp;4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</a:t>
            </a:r>
            <a:r>
              <a:rPr lang="zh-CN" altLang="en-US"/>
              <a:t>中的自带数据集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900"/>
              <a:t>https://blog.csdn.net/qq_41305979/article/details/126306847?spm=1001.2101.3001.6661.1&amp;utm_medium=distribute.pc_relevant_t0.none-task-blog-2%7Edefault%7ECTRLIST%7ERate-1-126306847-blog-108385650.pc_relevant_multi_platform_whitelistv4&amp;depth_1-utm_source=distribute.pc_relevant_t0.none-task-blog-2%7Edefault%7ECTRLIST%7ERate-1-126306847-blog-108385650.pc_relevant_multi_platform_whitelistv4&amp;utm_relevant_index=1</a:t>
            </a:r>
            <a:endParaRPr lang="zh-CN" altLang="en-US" sz="900"/>
          </a:p>
          <a:p>
            <a:endParaRPr lang="zh-CN" altLang="en-US"/>
          </a:p>
          <a:p>
            <a:r>
              <a:rPr lang="zh-CN" altLang="en-US"/>
              <a:t>data(package = 'datasets')</a:t>
            </a:r>
            <a:endParaRPr lang="zh-CN" altLang="en-US"/>
          </a:p>
          <a:p>
            <a:r>
              <a:rPr lang="zh-CN" altLang="en-US"/>
              <a:t>推荐</a:t>
            </a:r>
            <a:r>
              <a:rPr lang="zh-CN" altLang="en-US">
                <a:sym typeface="+mn-ea"/>
              </a:rPr>
              <a:t>mtcars，Salaries，iris，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diamonds(ggplot2</a:t>
            </a:r>
            <a:r>
              <a:rPr lang="zh-CN" altLang="en-US">
                <a:sym typeface="+mn-ea"/>
              </a:rPr>
              <a:t>自带数据集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8870" y="2136775"/>
            <a:ext cx="5137785" cy="4648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最终报告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每组选择一个数据集按照</a:t>
            </a:r>
            <a:r>
              <a:rPr lang="zh-CN" altLang="en-US">
                <a:sym typeface="+mn-ea"/>
              </a:rPr>
              <a:t>https://github.com/puhmli/R-for-statistics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泰坦尼克号数据训练2-day3&amp;4</a:t>
            </a:r>
            <a:r>
              <a:rPr lang="zh-CN" altLang="en-US">
                <a:sym typeface="+mn-ea"/>
              </a:rPr>
              <a:t>）报告的形式，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进行相关的数据清洗，数据结构分析，相关变量分析，最后图形展示的形式完成一个</a:t>
            </a:r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 SCRIPT</a:t>
            </a:r>
            <a:r>
              <a:rPr lang="en-US" altLang="zh-CN">
                <a:sym typeface="+mn-ea"/>
              </a:rPr>
              <a:t>, </a:t>
            </a:r>
            <a:r>
              <a:rPr lang="zh-CN" altLang="en-US">
                <a:sym typeface="+mn-ea"/>
              </a:rPr>
              <a:t>最后把相关内容做成一个</a:t>
            </a:r>
            <a:r>
              <a:rPr lang="en-US" altLang="zh-CN">
                <a:sym typeface="+mn-ea"/>
              </a:rPr>
              <a:t>PPT </a:t>
            </a:r>
            <a:r>
              <a:rPr lang="zh-CN" altLang="en-US">
                <a:sym typeface="+mn-ea"/>
              </a:rPr>
              <a:t>（不超过</a:t>
            </a:r>
            <a:r>
              <a:rPr lang="en-US" altLang="zh-CN">
                <a:sym typeface="+mn-ea"/>
              </a:rPr>
              <a:t>10</a:t>
            </a:r>
            <a:r>
              <a:rPr lang="zh-CN" altLang="en-US">
                <a:sym typeface="+mn-ea"/>
              </a:rPr>
              <a:t>分钟），</a:t>
            </a:r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最后一天下午展示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/>
              <a:t>要把数据类型，选用哪个包的那个公式，通过展示能得到什么结论表达出来。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 </a:t>
            </a:r>
            <a:r>
              <a:rPr lang="zh-CN" altLang="en-US"/>
              <a:t>数据可视化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就是我们的数据通过图形的视觉元素表示出来。比如点的位置，如果坐标x值越大，水平方向离原点的位置就越远，数值越小，水平方向离原点的位置就越近。 数值的大小变成了视觉能感知的东西。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0175" y="2380615"/>
            <a:ext cx="6391910" cy="3332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7275" y="5800090"/>
            <a:ext cx="10520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一张统计图形就是从数据到几何形状(geometric object，缩写</a:t>
            </a:r>
            <a:r>
              <a:rPr lang="zh-CN" altLang="en-US" b="1"/>
              <a:t>geom</a:t>
            </a:r>
            <a:r>
              <a:rPr lang="zh-CN" altLang="en-US"/>
              <a:t>)所包含的图形属性(aesthetic attribute，缩写</a:t>
            </a:r>
            <a:r>
              <a:rPr lang="zh-CN" altLang="en-US" b="1"/>
              <a:t>aes</a:t>
            </a:r>
            <a:r>
              <a:rPr lang="zh-CN" altLang="en-US"/>
              <a:t>)的一种映射。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图形属性(视觉元素)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我们在图中画一个点，那么这个点就有（形状，大小，颜色，位置，透明度）等属性， 这些属性就是图形属性（有时也称之为图形元素或者视觉元素）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0445" y="2707005"/>
            <a:ext cx="6407150" cy="3111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 </a:t>
            </a:r>
            <a:r>
              <a:rPr lang="zh-CN" altLang="en-US"/>
              <a:t>的可视化函数及包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R </a:t>
            </a:r>
            <a:r>
              <a:rPr lang="zh-CN" altLang="en-US"/>
              <a:t>自带的可视化函数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https://www.runoob.com/r/r-basic-syntax.html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相关包：ggiraph，</a:t>
            </a:r>
            <a:r>
              <a:rPr lang="en-US" altLang="zh-CN"/>
              <a:t> charter</a:t>
            </a:r>
            <a:r>
              <a:rPr lang="zh-CN" altLang="en-US"/>
              <a:t>，</a:t>
            </a:r>
            <a:r>
              <a:rPr lang="en-US" altLang="zh-CN"/>
              <a:t> dygraph</a:t>
            </a:r>
            <a:r>
              <a:rPr lang="zh-CN" altLang="en-US"/>
              <a:t>，ggstatsplot，Lattic等</a:t>
            </a:r>
            <a:endParaRPr lang="zh-CN" altLang="en-US"/>
          </a:p>
          <a:p>
            <a:r>
              <a:rPr lang="en-US" altLang="zh-CN" b="1"/>
              <a:t>  ggplot2  https://ggplot2.tidyverse.org/</a:t>
            </a:r>
            <a:endParaRPr lang="en-US" altLang="zh-CN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6425" y="1793240"/>
            <a:ext cx="2025650" cy="15303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ggplot2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400"/>
              <a:t>ggplot2是RStudio首席科学家Hadley Wickham在2005年读博士期间的作品。很多人学习R语言，就是因为ggplot2宏包。目前， ggplot2已经发展成为最受欢迎的R宏包，没有之一。</a:t>
            </a:r>
            <a:endParaRPr lang="zh-CN" altLang="en-US" sz="1400"/>
          </a:p>
          <a:p>
            <a:r>
              <a:rPr lang="zh-CN" altLang="en-US" sz="1400"/>
              <a:t>ggplot()函数包括9个部件：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数据 (data) （数据框）；映射 (mapping)；几何形状 (geom)；统计变换 (stats)；标度 (scale)；坐标系 (coord)；分面 (facet)；主题 (theme)；存储和输出 (output)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 b="1"/>
              <a:t>其中前三个是必需的</a:t>
            </a:r>
            <a:r>
              <a:rPr lang="zh-CN" altLang="en-US" sz="1400"/>
              <a:t>。语法模板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ggplot(data = &lt;DATA&gt;) + 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&lt;GEOM_FUNCTION&gt;(mapping = aes(&lt;MAPPINGS&gt;))</a:t>
            </a:r>
            <a:endParaRPr lang="zh-CN" altLang="en-US" sz="140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</a:t>
            </a:r>
            <a:r>
              <a:rPr lang="en-US" altLang="zh-CN"/>
              <a:t>-</a:t>
            </a:r>
            <a:r>
              <a:rPr lang="zh-CN" altLang="en-US"/>
              <a:t>企鹅嘴巴形状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library(tidyverse)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library(palmerpenguins)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penguins &lt;- penguins %&gt;% drop_na()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5260" y="3206115"/>
            <a:ext cx="6769100" cy="2597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我们会用到penguins数据集其中的四个变量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penguins %&gt;%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select(species, sex, bill_length_mm, bill_depth_mm) %&gt;%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head(4)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研究一个问题：嘴巴越长，嘴巴也越厚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8505" y="3836670"/>
            <a:ext cx="5056505" cy="2755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为考察嘴峰长度(bill_length_mm)与嘴峰深度(bill_depth_mm)之间的关联，先绘制这两个变量的散点图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7225" y="2362200"/>
            <a:ext cx="5797550" cy="2133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PLACING_PICTURE_USER_VIEWPORT" val="{&quot;height&quot;:4900,&quot;width&quot;:10090}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PP_MARK_KEY" val="be2afe11-7e50-4caf-b2ed-298ae47ce385"/>
  <p:tag name="COMMONDATA" val="eyJoZGlkIjoiMDBlOGRkZWI0MjVlOTliYTUzNDQ1N2YyODFkMGQ5NzEifQ==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3570</Words>
  <Application>WPS 演示</Application>
  <PresentationFormat>宽屏</PresentationFormat>
  <Paragraphs>143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空白演示</vt:lpstr>
      <vt:lpstr>PowerPoint 演示文稿</vt:lpstr>
      <vt:lpstr>R 数据可视化</vt:lpstr>
      <vt:lpstr>图形属性(视觉元素)</vt:lpstr>
      <vt:lpstr>R 的可视化函数及包</vt:lpstr>
      <vt:lpstr>ggplot2</vt:lpstr>
      <vt:lpstr>案例-企鹅嘴巴形状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图层叠加</vt:lpstr>
      <vt:lpstr>Overview</vt:lpstr>
      <vt:lpstr>R用于空间图--RgoogleMaps</vt:lpstr>
      <vt:lpstr>R用于空间图--leaflet</vt:lpstr>
      <vt:lpstr>图片保存</vt:lpstr>
      <vt:lpstr>练习--相关数据集使用</vt:lpstr>
      <vt:lpstr>泰坦尼克号数据集--ggplot数据分析续集</vt:lpstr>
      <vt:lpstr>R中的自带数据集</vt:lpstr>
      <vt:lpstr>最终报告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`Peter</cp:lastModifiedBy>
  <cp:revision>175</cp:revision>
  <dcterms:created xsi:type="dcterms:W3CDTF">2019-06-19T02:08:00Z</dcterms:created>
  <dcterms:modified xsi:type="dcterms:W3CDTF">2022-12-01T10:41:55Z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ICV">
    <vt:lpwstr>CE6001CCA04B42F697592D843C311C0A</vt:lpwstr>
  </property>
</Properties>
</file>